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438" r:id="rId35"/>
    <p:sldId id="439" r:id="rId36"/>
    <p:sldId id="384" r:id="rId37"/>
    <p:sldId id="390" r:id="rId38"/>
    <p:sldId id="425" r:id="rId39"/>
    <p:sldId id="404" r:id="rId40"/>
    <p:sldId id="426" r:id="rId41"/>
    <p:sldId id="421" r:id="rId42"/>
    <p:sldId id="419" r:id="rId43"/>
    <p:sldId id="420" r:id="rId44"/>
    <p:sldId id="429" r:id="rId45"/>
    <p:sldId id="433" r:id="rId46"/>
    <p:sldId id="407" r:id="rId47"/>
    <p:sldId id="437" r:id="rId48"/>
    <p:sldId id="408" r:id="rId49"/>
    <p:sldId id="435" r:id="rId50"/>
    <p:sldId id="436"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20/03/2025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A00BCD5-5165-4284-A521-BA6E692CAFE7}" type="slidenum">
              <a:rPr lang="pt-BR" smtClean="0"/>
              <a:t>35</a:t>
            </a:fld>
            <a:endParaRPr lang="pt-BR"/>
          </a:p>
        </p:txBody>
      </p:sp>
    </p:spTree>
    <p:extLst>
      <p:ext uri="{BB962C8B-B14F-4D97-AF65-F5344CB8AC3E}">
        <p14:creationId xmlns:p14="http://schemas.microsoft.com/office/powerpoint/2010/main" val="15806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42</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3/20/2025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3/20/2025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3/20/2025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3/20/2025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3/20/2025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3/20/2025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3/20/2025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3/20/2025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3/20/2025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3/20/2025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3/20/2025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3/20/2025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Software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63929" y="812633"/>
            <a:ext cx="7616141"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Modalidades</a:t>
            </a:r>
            <a:r>
              <a:rPr lang="en-US" sz="4500" dirty="0"/>
              <a:t> para Investimento </a:t>
            </a:r>
            <a:r>
              <a:rPr lang="en-US" sz="4500" dirty="0" err="1"/>
              <a:t>em</a:t>
            </a:r>
            <a:r>
              <a:rPr lang="en-US" sz="4500" dirty="0"/>
              <a:t> Software:</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Aberto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1452622" y="6411113"/>
            <a:ext cx="6238755" cy="369332"/>
          </a:xfrm>
          <a:prstGeom prst="rect">
            <a:avLst/>
          </a:prstGeom>
          <a:noFill/>
        </p:spPr>
        <p:txBody>
          <a:bodyPr wrap="square" rtlCol="0">
            <a:spAutoFit/>
          </a:bodyPr>
          <a:lstStyle/>
          <a:p>
            <a:r>
              <a:rPr lang="pt-BR" b="1" dirty="0">
                <a:solidFill>
                  <a:srgbClr val="FF0000"/>
                </a:solidFill>
              </a:rPr>
              <a:t>O que significa a representação de valor para cada 2 Anos?</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sz="3600" dirty="0" err="1"/>
              <a:t>Tasy</a:t>
            </a:r>
            <a:r>
              <a:rPr lang="pt-BR" sz="3600" dirty="0"/>
              <a:t>/Oracle – Cloud </a:t>
            </a:r>
            <a:r>
              <a:rPr lang="pt-BR" sz="3600" dirty="0" err="1"/>
              <a:t>Computing</a:t>
            </a:r>
            <a:endParaRPr sz="3600"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Software Front Office:</a:t>
            </a:r>
          </a:p>
          <a:p>
            <a:pPr marL="0" indent="0">
              <a:buNone/>
            </a:pPr>
            <a:endParaRPr lang="pt-BR" dirty="0"/>
          </a:p>
          <a:p>
            <a:pPr marL="0" lvl="1" indent="0" algn="just">
              <a:buNone/>
            </a:pPr>
            <a:r>
              <a:rPr lang="pt-BR" sz="2100" dirty="0"/>
              <a:t>Centraliza e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fontScale="90000"/>
          </a:bodyPr>
          <a:lstStyle/>
          <a:p>
            <a:pPr algn="ctr"/>
            <a:r>
              <a:rPr lang="pt-BR" sz="3500" b="1" dirty="0" err="1"/>
              <a:t>AGHUse</a:t>
            </a:r>
            <a:r>
              <a:rPr lang="pt-BR" sz="3500" b="1" dirty="0"/>
              <a:t> - Sistema de Saúde do  HCPA</a:t>
            </a:r>
            <a:br>
              <a:rPr lang="pt-BR" sz="3500" b="1" dirty="0"/>
            </a:br>
            <a:r>
              <a:rPr lang="pt-BR" sz="3500" b="1" dirty="0"/>
              <a:t>Open </a:t>
            </a:r>
            <a:r>
              <a:rPr lang="pt-BR" sz="3500" b="1" dirty="0" err="1"/>
              <a:t>Source</a:t>
            </a:r>
            <a:endParaRPr lang="pt-BR" sz="3500" b="1"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4" y="898560"/>
            <a:ext cx="8155726"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04394" y="2662041"/>
            <a:ext cx="8155726"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03" y="646424"/>
            <a:ext cx="8146417" cy="1620456"/>
          </a:xfrm>
        </p:spPr>
        <p:txBody>
          <a:bodyPr anchor="ctr">
            <a:noAutofit/>
          </a:bodyPr>
          <a:lstStyle/>
          <a:p>
            <a:pPr algn="ctr"/>
            <a:r>
              <a:rPr lang="pt-BR" sz="4400" b="1" dirty="0"/>
              <a:t>Proposta de Atividades e Serviços, Profissionais e Arquitetura:</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13703" y="2391277"/>
            <a:ext cx="8146417" cy="2870571"/>
          </a:xfrm>
        </p:spPr>
        <p:txBody>
          <a:bodyPr anchor="t">
            <a:normAutofit fontScale="775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A2812-FD30-543D-6C61-81A19296C0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B0BF06-C293-BAC1-01E5-3CBE91568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9026ED5-79A4-190C-3BFC-C795EB2D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3114DC-0BA2-F676-DE57-9F5B604D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5C646-8310-145B-DD66-A58BCB18F870}"/>
              </a:ext>
            </a:extLst>
          </p:cNvPr>
          <p:cNvSpPr>
            <a:spLocks noGrp="1"/>
          </p:cNvSpPr>
          <p:nvPr>
            <p:ph type="title"/>
          </p:nvPr>
        </p:nvSpPr>
        <p:spPr>
          <a:xfrm>
            <a:off x="643663" y="781590"/>
            <a:ext cx="7581464" cy="798654"/>
          </a:xfrm>
        </p:spPr>
        <p:txBody>
          <a:bodyPr anchor="ctr">
            <a:noAutofit/>
          </a:bodyPr>
          <a:lstStyle/>
          <a:p>
            <a:r>
              <a:rPr lang="pt-BR" sz="5400" b="1" dirty="0"/>
              <a:t>Arquitetura do Sistema:</a:t>
            </a:r>
            <a:endParaRPr lang="pt-BR" sz="5400" dirty="0"/>
          </a:p>
        </p:txBody>
      </p:sp>
      <p:sp>
        <p:nvSpPr>
          <p:cNvPr id="4" name="Espaço Reservado para Rodapé 3">
            <a:extLst>
              <a:ext uri="{FF2B5EF4-FFF2-40B4-BE49-F238E27FC236}">
                <a16:creationId xmlns:a16="http://schemas.microsoft.com/office/drawing/2014/main" id="{60CF0AC7-C773-CCF9-872A-31C70879B571}"/>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1622D77-8861-15FC-0EAB-89699C9B204B}"/>
              </a:ext>
            </a:extLst>
          </p:cNvPr>
          <p:cNvSpPr>
            <a:spLocks noGrp="1"/>
          </p:cNvSpPr>
          <p:nvPr>
            <p:ph idx="1"/>
          </p:nvPr>
        </p:nvSpPr>
        <p:spPr>
          <a:xfrm>
            <a:off x="504395" y="1662455"/>
            <a:ext cx="8155726" cy="4568702"/>
          </a:xfrm>
        </p:spPr>
        <p:txBody>
          <a:bodyPr anchor="t">
            <a:noAutofit/>
          </a:bodyPr>
          <a:lstStyle/>
          <a:p>
            <a:r>
              <a:rPr lang="pt-BR" sz="1900" dirty="0"/>
              <a:t>Workshop de instalação.</a:t>
            </a:r>
          </a:p>
          <a:p>
            <a:r>
              <a:rPr lang="pt-BR" sz="1900" dirty="0"/>
              <a:t>Treinamento, consultoria e suporte remoto.</a:t>
            </a:r>
          </a:p>
          <a:p>
            <a:r>
              <a:rPr lang="pt-BR" sz="1900" dirty="0"/>
              <a:t>Configuração de Teste, Homologação e Produção.</a:t>
            </a:r>
          </a:p>
          <a:p>
            <a:r>
              <a:rPr lang="pt-BR" sz="1900" dirty="0"/>
              <a:t>Operação assistida implantação.</a:t>
            </a:r>
          </a:p>
          <a:p>
            <a:r>
              <a:rPr lang="pt-BR" sz="1900" dirty="0"/>
              <a:t>Equipe de Gerentes, Arquitetos, Desenvolvedores e Consultores.</a:t>
            </a:r>
          </a:p>
          <a:p>
            <a:r>
              <a:rPr lang="pt-BR" sz="1900" dirty="0"/>
              <a:t>Segurança e compliance.</a:t>
            </a:r>
          </a:p>
          <a:p>
            <a:pPr fontAlgn="base">
              <a:spcAft>
                <a:spcPct val="0"/>
              </a:spcAft>
            </a:pPr>
            <a:r>
              <a:rPr lang="pt-BR" sz="1900" dirty="0"/>
              <a:t> Arquitetura Modular e Flexível com diferentes módulos implementados conforme demandas específicas. Facilidade na personalização e escalabilidade do sistema.</a:t>
            </a:r>
          </a:p>
          <a:p>
            <a:r>
              <a:rPr lang="pt-BR" sz="1900" dirty="0"/>
              <a:t> Estrutura Cliente-Servidor com os dados processados no servidor central e acessados pelos clientes (usuários) através de interfaces web ou computador desktop.</a:t>
            </a:r>
          </a:p>
          <a:p>
            <a:r>
              <a:rPr lang="pt-BR" sz="1900" dirty="0"/>
              <a:t> Interoperabilidade na integração eficiente entre os componentes assistenciais e administrativos, compreendendo o uso de </a:t>
            </a:r>
            <a:r>
              <a:rPr lang="pt-BR" sz="1900" dirty="0" err="1"/>
              <a:t>API´s</a:t>
            </a:r>
            <a:r>
              <a:rPr lang="pt-BR" sz="1900" dirty="0"/>
              <a:t>.</a:t>
            </a:r>
          </a:p>
        </p:txBody>
      </p:sp>
    </p:spTree>
    <p:extLst>
      <p:ext uri="{BB962C8B-B14F-4D97-AF65-F5344CB8AC3E}">
        <p14:creationId xmlns:p14="http://schemas.microsoft.com/office/powerpoint/2010/main" val="10082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1218D-4134-80BE-3161-FD842BE11C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602B2B-01A7-1ACF-2D93-87A961A1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710291D-B890-9876-832D-7533A3A8D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C26DD7-D9F6-52F9-9669-D8D18790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1ED84-A948-44AB-A68E-86C52FE89F6A}"/>
              </a:ext>
            </a:extLst>
          </p:cNvPr>
          <p:cNvSpPr>
            <a:spLocks noGrp="1"/>
          </p:cNvSpPr>
          <p:nvPr>
            <p:ph type="title"/>
          </p:nvPr>
        </p:nvSpPr>
        <p:spPr>
          <a:xfrm>
            <a:off x="643662" y="781590"/>
            <a:ext cx="8016457" cy="798654"/>
          </a:xfrm>
        </p:spPr>
        <p:txBody>
          <a:bodyPr anchor="ctr">
            <a:noAutofit/>
          </a:bodyPr>
          <a:lstStyle/>
          <a:p>
            <a:r>
              <a:rPr lang="en-US" sz="4400" b="1" kern="1200" dirty="0" err="1">
                <a:solidFill>
                  <a:schemeClr val="tx1"/>
                </a:solidFill>
                <a:latin typeface="+mj-lt"/>
                <a:ea typeface="+mj-ea"/>
                <a:cs typeface="+mj-cs"/>
              </a:rPr>
              <a:t>Tecnologia</a:t>
            </a:r>
            <a:r>
              <a:rPr lang="en-US" sz="4400" b="1" kern="1200" dirty="0">
                <a:solidFill>
                  <a:schemeClr val="tx1"/>
                </a:solidFill>
                <a:latin typeface="+mj-lt"/>
                <a:ea typeface="+mj-ea"/>
                <a:cs typeface="+mj-cs"/>
              </a:rPr>
              <a:t>, Dados e </a:t>
            </a:r>
            <a:r>
              <a:rPr lang="en-US" sz="4400" b="1" kern="1200" dirty="0" err="1">
                <a:solidFill>
                  <a:schemeClr val="tx1"/>
                </a:solidFill>
                <a:latin typeface="+mj-lt"/>
                <a:ea typeface="+mj-ea"/>
                <a:cs typeface="+mj-cs"/>
              </a:rPr>
              <a:t>Integração</a:t>
            </a:r>
            <a:endParaRPr lang="pt-BR" sz="4400" dirty="0"/>
          </a:p>
        </p:txBody>
      </p:sp>
      <p:sp>
        <p:nvSpPr>
          <p:cNvPr id="4" name="Espaço Reservado para Rodapé 3">
            <a:extLst>
              <a:ext uri="{FF2B5EF4-FFF2-40B4-BE49-F238E27FC236}">
                <a16:creationId xmlns:a16="http://schemas.microsoft.com/office/drawing/2014/main" id="{23081AEB-CB68-84E3-6484-0D2952A14CD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31E8670-119B-001E-089E-5AB5773C958B}"/>
              </a:ext>
            </a:extLst>
          </p:cNvPr>
          <p:cNvSpPr>
            <a:spLocks noGrp="1"/>
          </p:cNvSpPr>
          <p:nvPr>
            <p:ph idx="1"/>
          </p:nvPr>
        </p:nvSpPr>
        <p:spPr>
          <a:xfrm>
            <a:off x="504394" y="1580244"/>
            <a:ext cx="8155725" cy="4650913"/>
          </a:xfrm>
        </p:spPr>
        <p:txBody>
          <a:bodyPr anchor="t">
            <a:normAutofit fontScale="92500" lnSpcReduction="20000"/>
          </a:bodyPr>
          <a:lstStyle/>
          <a:p>
            <a:pPr fontAlgn="base">
              <a:lnSpc>
                <a:spcPct val="110000"/>
              </a:lnSpc>
              <a:spcAft>
                <a:spcPct val="0"/>
              </a:spcAft>
            </a:pPr>
            <a:r>
              <a:rPr lang="en-US" altLang="pt-BR" sz="1600" dirty="0"/>
              <a:t> </a:t>
            </a:r>
            <a:r>
              <a:rPr lang="en-US" altLang="pt-BR" sz="1600" dirty="0" err="1"/>
              <a:t>Linguagem</a:t>
            </a:r>
            <a:r>
              <a:rPr lang="en-US" altLang="pt-BR" sz="1600" dirty="0"/>
              <a:t> Java. </a:t>
            </a:r>
            <a:r>
              <a:rPr lang="en-US" altLang="pt-BR" sz="1600" dirty="0" err="1"/>
              <a:t>Incluí</a:t>
            </a:r>
            <a:r>
              <a:rPr lang="en-US" altLang="pt-BR" sz="1600" dirty="0"/>
              <a:t> </a:t>
            </a:r>
            <a:r>
              <a:rPr lang="en-US" altLang="pt-BR" sz="1600" dirty="0" err="1"/>
              <a:t>robustez</a:t>
            </a:r>
            <a:r>
              <a:rPr lang="en-US" altLang="pt-BR" sz="1600" dirty="0"/>
              <a:t> e </a:t>
            </a:r>
            <a:r>
              <a:rPr lang="en-US" altLang="pt-BR" sz="1600" dirty="0" err="1"/>
              <a:t>portabilidade</a:t>
            </a:r>
            <a:r>
              <a:rPr lang="en-US" altLang="pt-BR" sz="1600" dirty="0"/>
              <a:t>.</a:t>
            </a:r>
          </a:p>
          <a:p>
            <a:pPr fontAlgn="base">
              <a:lnSpc>
                <a:spcPct val="110000"/>
              </a:lnSpc>
              <a:spcAft>
                <a:spcPct val="0"/>
              </a:spcAft>
            </a:pPr>
            <a:r>
              <a:rPr lang="en-US" altLang="pt-BR" sz="1600" dirty="0"/>
              <a:t> Frameworks e </a:t>
            </a:r>
            <a:r>
              <a:rPr lang="en-US" altLang="pt-BR" sz="1600" dirty="0" err="1"/>
              <a:t>Bibliotecas</a:t>
            </a:r>
            <a:r>
              <a:rPr lang="en-US" altLang="pt-BR" sz="1600" dirty="0"/>
              <a:t> Spring.</a:t>
            </a:r>
          </a:p>
          <a:p>
            <a:pPr marR="0" lvl="0" fontAlgn="base">
              <a:lnSpc>
                <a:spcPct val="110000"/>
              </a:lnSpc>
              <a:spcAft>
                <a:spcPct val="0"/>
              </a:spcAft>
              <a:buClrTx/>
              <a:buSzTx/>
              <a:tabLst/>
            </a:pPr>
            <a:r>
              <a:rPr lang="en-US" altLang="pt-BR" sz="1600" dirty="0"/>
              <a:t> Banco de Dados SQL: ORACLE, </a:t>
            </a:r>
            <a:r>
              <a:rPr lang="en-US" altLang="pt-BR" sz="1600" dirty="0" err="1"/>
              <a:t>ou</a:t>
            </a:r>
            <a:r>
              <a:rPr lang="en-US" altLang="pt-BR" sz="1600" dirty="0"/>
              <a:t> PostgreSQL.</a:t>
            </a:r>
          </a:p>
          <a:p>
            <a:pPr marR="0" lvl="0" fontAlgn="base">
              <a:lnSpc>
                <a:spcPct val="110000"/>
              </a:lnSpc>
              <a:spcAft>
                <a:spcPct val="0"/>
              </a:spcAft>
              <a:buClrTx/>
              <a:buSzTx/>
              <a:tabLst/>
            </a:pPr>
            <a:r>
              <a:rPr lang="en-US" altLang="pt-BR" sz="1600" dirty="0"/>
              <a:t> </a:t>
            </a:r>
            <a:r>
              <a:rPr lang="en-US" altLang="pt-BR" sz="1600" dirty="0" err="1"/>
              <a:t>Servidores</a:t>
            </a:r>
            <a:r>
              <a:rPr lang="en-US" altLang="pt-BR" sz="1600" dirty="0"/>
              <a:t> JBoss </a:t>
            </a:r>
            <a:r>
              <a:rPr lang="en-US" altLang="pt-BR" sz="1600" dirty="0" err="1"/>
              <a:t>Wildfly</a:t>
            </a:r>
            <a:r>
              <a:rPr lang="en-US" altLang="pt-BR" sz="1600" dirty="0"/>
              <a:t>.</a:t>
            </a:r>
          </a:p>
          <a:p>
            <a:pPr marR="0" lvl="0" fontAlgn="base">
              <a:lnSpc>
                <a:spcPct val="110000"/>
              </a:lnSpc>
              <a:spcAft>
                <a:spcPct val="0"/>
              </a:spcAft>
              <a:buClrTx/>
              <a:buSzTx/>
              <a:tabLst/>
            </a:pPr>
            <a:r>
              <a:rPr lang="en-US" altLang="pt-BR" sz="1600" dirty="0"/>
              <a:t> </a:t>
            </a:r>
            <a:r>
              <a:rPr lang="en-US" altLang="pt-BR" sz="1600" dirty="0" err="1"/>
              <a:t>Contêineres</a:t>
            </a:r>
            <a:r>
              <a:rPr lang="en-US" altLang="pt-BR" sz="1600" dirty="0"/>
              <a:t> e </a:t>
            </a:r>
            <a:r>
              <a:rPr lang="en-US" altLang="pt-BR" sz="1600" dirty="0" err="1"/>
              <a:t>Orquestração</a:t>
            </a:r>
            <a:r>
              <a:rPr lang="en-US" altLang="pt-BR" sz="1600" dirty="0"/>
              <a:t> (Na </a:t>
            </a:r>
            <a:r>
              <a:rPr lang="en-US" altLang="pt-BR" sz="1600" dirty="0" err="1"/>
              <a:t>Unicamp</a:t>
            </a:r>
            <a:r>
              <a:rPr lang="en-US" altLang="pt-BR" sz="1600" dirty="0"/>
              <a:t>, o </a:t>
            </a:r>
            <a:r>
              <a:rPr lang="en-US" altLang="pt-BR" sz="1600" dirty="0" err="1"/>
              <a:t>AGHUse</a:t>
            </a:r>
            <a:r>
              <a:rPr lang="en-US" altLang="pt-BR" sz="1600" dirty="0"/>
              <a:t> </a:t>
            </a:r>
            <a:r>
              <a:rPr lang="en-US" altLang="pt-BR" sz="1600" dirty="0" err="1"/>
              <a:t>utiliza</a:t>
            </a:r>
            <a:r>
              <a:rPr lang="en-US" altLang="pt-BR" sz="1600" dirty="0"/>
              <a:t> </a:t>
            </a:r>
            <a:r>
              <a:rPr lang="en-US" altLang="pt-BR" sz="1600" dirty="0" err="1"/>
              <a:t>contêineres</a:t>
            </a:r>
            <a:r>
              <a:rPr lang="en-US" altLang="pt-BR" sz="1600" dirty="0"/>
              <a:t> com o Amazon Elastic Container Service (ECS) com AWS </a:t>
            </a:r>
            <a:r>
              <a:rPr lang="en-US" altLang="pt-BR" sz="1600" dirty="0" err="1"/>
              <a:t>Fargate</a:t>
            </a:r>
            <a:r>
              <a:rPr lang="en-US" altLang="pt-BR" sz="1600" dirty="0"/>
              <a:t>, para  </a:t>
            </a:r>
            <a:r>
              <a:rPr lang="en-US" altLang="pt-BR" sz="1600" dirty="0" err="1"/>
              <a:t>escalabilidade</a:t>
            </a:r>
            <a:r>
              <a:rPr lang="en-US" altLang="pt-BR" sz="1600" dirty="0"/>
              <a:t> e </a:t>
            </a:r>
            <a:r>
              <a:rPr lang="en-US" altLang="pt-BR" sz="1600" dirty="0" err="1"/>
              <a:t>gerenciamento</a:t>
            </a:r>
            <a:r>
              <a:rPr lang="en-US" altLang="pt-BR" sz="1600" dirty="0"/>
              <a:t> </a:t>
            </a:r>
            <a:r>
              <a:rPr lang="en-US" altLang="pt-BR" sz="1600" dirty="0" err="1"/>
              <a:t>simplificado</a:t>
            </a:r>
            <a:r>
              <a:rPr lang="en-US" altLang="pt-BR" sz="1600" dirty="0"/>
              <a:t>).</a:t>
            </a:r>
          </a:p>
          <a:p>
            <a:pPr fontAlgn="base">
              <a:lnSpc>
                <a:spcPct val="110000"/>
              </a:lnSpc>
              <a:spcAft>
                <a:spcPct val="0"/>
              </a:spcAft>
            </a:pPr>
            <a:r>
              <a:rPr lang="pt-BR" sz="1600" dirty="0"/>
              <a:t>Integração com Sistemas Externos: Garante a interoperabilidade com </a:t>
            </a:r>
            <a:r>
              <a:rPr lang="pt-BR" sz="1600" dirty="0" err="1"/>
              <a:t>API´s</a:t>
            </a:r>
            <a:r>
              <a:rPr lang="pt-BR" sz="1600" dirty="0"/>
              <a:t> para ambientes hospitalares complexos.</a:t>
            </a:r>
          </a:p>
          <a:p>
            <a:pPr fontAlgn="base">
              <a:lnSpc>
                <a:spcPct val="110000"/>
              </a:lnSpc>
              <a:spcAft>
                <a:spcPct val="0"/>
              </a:spcAft>
            </a:pPr>
            <a:r>
              <a:rPr lang="pt-BR" sz="1600" dirty="0"/>
              <a:t>Fluxo de Dados Contínuo onde as informações alimentam processos administrativos, como faturamento e controle de estoque, de forma automática.</a:t>
            </a:r>
          </a:p>
          <a:p>
            <a:pPr fontAlgn="base">
              <a:lnSpc>
                <a:spcPct val="110000"/>
              </a:lnSpc>
              <a:spcAft>
                <a:spcPct val="0"/>
              </a:spcAft>
            </a:pPr>
            <a:r>
              <a:rPr lang="pt-BR" sz="1600" dirty="0"/>
              <a:t>Interação com Bases de Dados </a:t>
            </a:r>
            <a:r>
              <a:rPr lang="pt-BR" sz="1600" dirty="0" err="1"/>
              <a:t>Corporativascom</a:t>
            </a:r>
            <a:r>
              <a:rPr lang="pt-BR" sz="1600" dirty="0"/>
              <a:t> a verificação da elegibilidade de beneficiários de planos de saúde.</a:t>
            </a:r>
          </a:p>
          <a:p>
            <a:pPr fontAlgn="base">
              <a:lnSpc>
                <a:spcPct val="110000"/>
              </a:lnSpc>
              <a:spcAft>
                <a:spcPct val="0"/>
              </a:spcAft>
            </a:pPr>
            <a:r>
              <a:rPr lang="pt-BR" sz="1600" dirty="0"/>
              <a:t>Padrões de Interoperabilidade HL7 e FHIR, comunicando com sistemas de informação em saúde.</a:t>
            </a:r>
          </a:p>
          <a:p>
            <a:pPr>
              <a:lnSpc>
                <a:spcPct val="110000"/>
              </a:lnSpc>
            </a:pPr>
            <a:r>
              <a:rPr lang="pt-BR" sz="1600" dirty="0"/>
              <a:t>Segurança e Conformidade com confidencialidade, integridade e disponibilidade dos dados, aderente às regulamentações vigentes.</a:t>
            </a:r>
          </a:p>
        </p:txBody>
      </p:sp>
    </p:spTree>
    <p:extLst>
      <p:ext uri="{BB962C8B-B14F-4D97-AF65-F5344CB8AC3E}">
        <p14:creationId xmlns:p14="http://schemas.microsoft.com/office/powerpoint/2010/main" val="245609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2121108636"/>
              </p:ext>
            </p:extLst>
          </p:nvPr>
        </p:nvGraphicFramePr>
        <p:xfrm>
          <a:off x="983847" y="1246061"/>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
        <p:nvSpPr>
          <p:cNvPr id="7" name="Espaço Reservado para Rodapé 3">
            <a:extLst>
              <a:ext uri="{FF2B5EF4-FFF2-40B4-BE49-F238E27FC236}">
                <a16:creationId xmlns:a16="http://schemas.microsoft.com/office/drawing/2014/main" id="{DAB872C7-BA33-33FE-A170-97CC30820B30}"/>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8712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835887897"/>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de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130368"/>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405993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em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em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Back Office Questor</a:t>
            </a:r>
            <a:br>
              <a:rPr lang="en-US" sz="4500" b="1" kern="1200" dirty="0">
                <a:solidFill>
                  <a:schemeClr val="tx1"/>
                </a:solidFill>
                <a:latin typeface="+mj-lt"/>
                <a:ea typeface="+mj-ea"/>
                <a:cs typeface="+mj-cs"/>
              </a:rPr>
            </a:br>
            <a:r>
              <a:rPr lang="pt-BR" sz="2800" b="1" dirty="0"/>
              <a:t>Interoperabilidade em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495519" y="1896595"/>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42094"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42627" y="1278038"/>
            <a:ext cx="2289702" cy="5355312"/>
          </a:xfrm>
          <a:prstGeom prst="rect">
            <a:avLst/>
          </a:prstGeom>
          <a:noFill/>
          <a:ln>
            <a:solidFill>
              <a:schemeClr val="accent1"/>
            </a:solidFill>
          </a:ln>
        </p:spPr>
        <p:txBody>
          <a:bodyPr wrap="square" rtlCol="0">
            <a:spAutoFit/>
          </a:bodyPr>
          <a:lstStyle/>
          <a:p>
            <a:pPr marL="342900" indent="-342900">
              <a:buFont typeface="+mj-lt"/>
              <a:buAutoNum type="arabicPeriod"/>
            </a:pPr>
            <a:r>
              <a:rPr lang="pt-BR" dirty="0"/>
              <a:t>Há possibilidade de investimentos em apenas Infraestrutura.</a:t>
            </a:r>
          </a:p>
          <a:p>
            <a:pPr marL="342900" indent="-342900">
              <a:buFont typeface="+mj-lt"/>
              <a:buAutoNum type="arabicPeriod"/>
            </a:pPr>
            <a:r>
              <a:rPr lang="pt-BR" dirty="0"/>
              <a:t>Colaboração com a ALVF.</a:t>
            </a:r>
          </a:p>
          <a:p>
            <a:pPr marL="342900" indent="-342900">
              <a:buFont typeface="+mj-lt"/>
              <a:buAutoNum type="arabicPeriod"/>
            </a:pPr>
            <a:r>
              <a:rPr lang="pt-BR" dirty="0"/>
              <a:t>Investimentos atuais sendo empregados em um Módulo Fiscal instalado no HRO, com custo aproximado de R$ 2.000,00.</a:t>
            </a:r>
          </a:p>
          <a:p>
            <a:pPr marL="342900" indent="-342900">
              <a:buFont typeface="+mj-lt"/>
              <a:buAutoNum type="arabicPeriod"/>
            </a:pPr>
            <a:r>
              <a:rPr lang="pt-BR" dirty="0"/>
              <a:t>Negociação facilitada </a:t>
            </a:r>
            <a:r>
              <a:rPr lang="pt-BR"/>
              <a:t>e aproximada </a:t>
            </a:r>
            <a:r>
              <a:rPr lang="pt-BR" dirty="0"/>
              <a:t>–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em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4252</TotalTime>
  <Words>5726</Words>
  <Application>Microsoft Office PowerPoint</Application>
  <PresentationFormat>Apresentação na tela (4:3)</PresentationFormat>
  <Paragraphs>835</Paragraphs>
  <Slides>55</Slides>
  <Notes>28</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Software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 Sistema de Saúde do  HCPA Open Source</vt:lpstr>
      <vt:lpstr>Proposta da credenciada pelo HCPA/POA, implantadora : SONDA  Valores, Prazos e Condições:</vt:lpstr>
      <vt:lpstr>Proposta de Atividades e Serviços, Profissionais e Arquitetura:</vt:lpstr>
      <vt:lpstr>Arquitetura do Sistema:</vt:lpstr>
      <vt:lpstr>Tecnologia, 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em Sistemas </vt:lpstr>
      <vt:lpstr>Software Back Office Hospitalar Interoperabilidade em Sistemas </vt:lpstr>
      <vt:lpstr>Software Back Office Interoperabilidade em Sistemas</vt:lpstr>
      <vt:lpstr>Modelo Back Office Questor Interoperabilidade em Sistemas</vt:lpstr>
      <vt:lpstr>Modelo Back Office Totvs Interoperabilidade em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66</cp:revision>
  <cp:lastPrinted>2025-03-20T19:28:41Z</cp:lastPrinted>
  <dcterms:created xsi:type="dcterms:W3CDTF">2013-01-27T09:14:16Z</dcterms:created>
  <dcterms:modified xsi:type="dcterms:W3CDTF">2025-03-20T19:37:51Z</dcterms:modified>
  <cp:category/>
</cp:coreProperties>
</file>